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Methodisch 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Thema 6 Methodieken en methoden</a:t>
            </a:r>
          </a:p>
          <a:p>
            <a:r>
              <a:rPr lang="nl-NL" dirty="0" smtClean="0"/>
              <a:t>Les 2 | </a:t>
            </a:r>
          </a:p>
          <a:p>
            <a:r>
              <a:rPr lang="nl-NL" dirty="0" smtClean="0"/>
              <a:t>6.3 Vier methoden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4003" y="0"/>
            <a:ext cx="2917997" cy="412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43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749"/>
          </a:xfrm>
        </p:spPr>
        <p:txBody>
          <a:bodyPr/>
          <a:lstStyle/>
          <a:p>
            <a:r>
              <a:rPr lang="nl-NL" dirty="0" err="1" smtClean="0"/>
              <a:t>Angerenstein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19349"/>
            <a:ext cx="8596668" cy="4480560"/>
          </a:xfrm>
        </p:spPr>
        <p:txBody>
          <a:bodyPr>
            <a:normAutofit/>
          </a:bodyPr>
          <a:lstStyle/>
          <a:p>
            <a:r>
              <a:rPr lang="nl-NL" dirty="0" smtClean="0"/>
              <a:t>Maak in je duo een presentatie over een te kiezen methode:</a:t>
            </a:r>
          </a:p>
          <a:p>
            <a:pPr>
              <a:buFontTx/>
              <a:buChar char="-"/>
            </a:pPr>
            <a:r>
              <a:rPr lang="nl-NL" dirty="0" smtClean="0"/>
              <a:t>Sociaal competentiemodel</a:t>
            </a:r>
          </a:p>
          <a:p>
            <a:pPr>
              <a:buFontTx/>
              <a:buChar char="-"/>
            </a:pPr>
            <a:r>
              <a:rPr lang="nl-NL" dirty="0" smtClean="0"/>
              <a:t>Triple-C methode</a:t>
            </a:r>
          </a:p>
          <a:p>
            <a:pPr>
              <a:buFontTx/>
              <a:buChar char="-"/>
            </a:pPr>
            <a:r>
              <a:rPr lang="nl-NL" dirty="0" smtClean="0"/>
              <a:t>Systeembenadering</a:t>
            </a:r>
            <a:endParaRPr lang="nl-NL" dirty="0"/>
          </a:p>
          <a:p>
            <a:pPr>
              <a:buFontTx/>
              <a:buChar char="-"/>
            </a:pPr>
            <a:r>
              <a:rPr lang="nl-NL" dirty="0" smtClean="0"/>
              <a:t>Individuele Rehabilitatie Benadering (IRB) </a:t>
            </a:r>
          </a:p>
          <a:p>
            <a:pPr>
              <a:buFontTx/>
              <a:buChar char="-"/>
            </a:pPr>
            <a:r>
              <a:rPr lang="nl-NL" dirty="0" smtClean="0"/>
              <a:t>Huis van je leven </a:t>
            </a:r>
          </a:p>
          <a:p>
            <a:r>
              <a:rPr lang="nl-NL" dirty="0" smtClean="0"/>
              <a:t>Geef daarin antwoord op de volgende vragen:</a:t>
            </a:r>
          </a:p>
          <a:p>
            <a:pPr>
              <a:buAutoNum type="arabicPeriod"/>
            </a:pPr>
            <a:r>
              <a:rPr lang="nl-NL" dirty="0" smtClean="0"/>
              <a:t>Wat zijn de uitgangspunten van de methode?</a:t>
            </a:r>
          </a:p>
          <a:p>
            <a:pPr>
              <a:buAutoNum type="arabicPeriod"/>
            </a:pPr>
            <a:r>
              <a:rPr lang="nl-NL" dirty="0" smtClean="0"/>
              <a:t>Hoe werk je als welzijnswerker met de methode? Dus wat moet je doen?</a:t>
            </a:r>
          </a:p>
          <a:p>
            <a:pPr>
              <a:buAutoNum type="arabicPeriod"/>
            </a:pPr>
            <a:r>
              <a:rPr lang="nl-NL" dirty="0" smtClean="0"/>
              <a:t>Bij welke doelgroep(en) kun je de methode gebruiken?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5442721"/>
            <a:ext cx="3905250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605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Coachend begeleiden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r>
              <a:rPr lang="nl-NL" dirty="0" smtClean="0"/>
              <a:t>Achterover leunen (met LSD-methode)</a:t>
            </a:r>
          </a:p>
          <a:p>
            <a:r>
              <a:rPr lang="nl-NL" dirty="0" smtClean="0"/>
              <a:t>Wat was LSD?</a:t>
            </a:r>
          </a:p>
          <a:p>
            <a:r>
              <a:rPr lang="nl-NL" dirty="0" smtClean="0"/>
              <a:t>Luisteren, samenvatten en doorvragen</a:t>
            </a:r>
          </a:p>
          <a:p>
            <a:r>
              <a:rPr lang="nl-NL" dirty="0" smtClean="0"/>
              <a:t>Laat OMA thuis, wat was oma?</a:t>
            </a:r>
          </a:p>
          <a:p>
            <a:r>
              <a:rPr lang="nl-NL" dirty="0" smtClean="0"/>
              <a:t>Niet oordelen, en geen mening of advies uitbrengen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4811" y="0"/>
            <a:ext cx="3087189" cy="377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7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Grow</a:t>
            </a:r>
            <a:r>
              <a:rPr lang="nl-NL" dirty="0"/>
              <a:t>-model: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pPr>
              <a:buFontTx/>
              <a:buChar char="-"/>
            </a:pPr>
            <a:r>
              <a:rPr lang="nl-NL" dirty="0" smtClean="0"/>
              <a:t>Stapsgewijze </a:t>
            </a:r>
            <a:r>
              <a:rPr lang="nl-NL" dirty="0"/>
              <a:t>aanpak; cliënt kiest onderwerp (</a:t>
            </a:r>
            <a:r>
              <a:rPr lang="nl-NL" b="1" u="sng" dirty="0"/>
              <a:t>to</a:t>
            </a:r>
            <a:r>
              <a:rPr lang="nl-NL" b="1" dirty="0"/>
              <a:t>pic</a:t>
            </a:r>
            <a:r>
              <a:rPr lang="nl-NL" dirty="0"/>
              <a:t>) waaraan hij wil werken</a:t>
            </a:r>
          </a:p>
          <a:p>
            <a:pPr>
              <a:buFontTx/>
              <a:buChar char="-"/>
            </a:pPr>
            <a:r>
              <a:rPr lang="nl-NL" dirty="0"/>
              <a:t>Samen formuleer je doel (</a:t>
            </a:r>
            <a:r>
              <a:rPr lang="nl-NL" b="1" u="sng" dirty="0"/>
              <a:t>g</a:t>
            </a:r>
            <a:r>
              <a:rPr lang="nl-NL" b="1" dirty="0"/>
              <a:t>oal</a:t>
            </a:r>
            <a:r>
              <a:rPr lang="nl-NL" dirty="0"/>
              <a:t>)</a:t>
            </a:r>
          </a:p>
          <a:p>
            <a:pPr>
              <a:buFontTx/>
              <a:buChar char="-"/>
            </a:pPr>
            <a:r>
              <a:rPr lang="nl-NL" dirty="0"/>
              <a:t>Je onderzoekt de situatie (</a:t>
            </a:r>
            <a:r>
              <a:rPr lang="nl-NL" b="1" u="sng" dirty="0" err="1"/>
              <a:t>r</a:t>
            </a:r>
            <a:r>
              <a:rPr lang="nl-NL" b="1" dirty="0" err="1"/>
              <a:t>eality</a:t>
            </a:r>
            <a:r>
              <a:rPr lang="nl-NL" dirty="0"/>
              <a:t>) plus mogelijkheden (</a:t>
            </a:r>
            <a:r>
              <a:rPr lang="nl-NL" b="1" u="sng" dirty="0"/>
              <a:t>o</a:t>
            </a:r>
            <a:r>
              <a:rPr lang="nl-NL" b="1" dirty="0"/>
              <a:t>ptions</a:t>
            </a:r>
            <a:r>
              <a:rPr lang="nl-NL" dirty="0"/>
              <a:t>)</a:t>
            </a:r>
          </a:p>
          <a:p>
            <a:pPr>
              <a:buFontTx/>
              <a:buChar char="-"/>
            </a:pPr>
            <a:r>
              <a:rPr lang="nl-NL" dirty="0"/>
              <a:t>Client kiest aanpak en voert deze uit (</a:t>
            </a:r>
            <a:r>
              <a:rPr lang="nl-NL" b="1" u="sng" dirty="0" err="1"/>
              <a:t>w</a:t>
            </a:r>
            <a:r>
              <a:rPr lang="nl-NL" b="1" dirty="0" err="1"/>
              <a:t>rap</a:t>
            </a:r>
            <a:r>
              <a:rPr lang="nl-NL" b="1" dirty="0"/>
              <a:t>-up</a:t>
            </a:r>
            <a:r>
              <a:rPr lang="nl-NL" dirty="0"/>
              <a:t>=afhandeling)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t="32449"/>
          <a:stretch/>
        </p:blipFill>
        <p:spPr>
          <a:xfrm>
            <a:off x="4611053" y="4726244"/>
            <a:ext cx="3374707" cy="1280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32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Gordon-methode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11235992" cy="5588000"/>
          </a:xfrm>
        </p:spPr>
        <p:txBody>
          <a:bodyPr>
            <a:normAutofit/>
          </a:bodyPr>
          <a:lstStyle/>
          <a:p>
            <a:r>
              <a:rPr lang="nl-NL" dirty="0" smtClean="0"/>
              <a:t>Opvoedingsmethode</a:t>
            </a:r>
          </a:p>
          <a:p>
            <a:r>
              <a:rPr lang="nl-NL" dirty="0" smtClean="0"/>
              <a:t>Respectvolle communicatie op basis van gelijkwaardigheid</a:t>
            </a:r>
          </a:p>
          <a:p>
            <a:r>
              <a:rPr lang="nl-NL" dirty="0" smtClean="0"/>
              <a:t>Ouder/kind als gelijkwaardige individuen</a:t>
            </a:r>
          </a:p>
          <a:p>
            <a:r>
              <a:rPr lang="nl-NL" dirty="0" smtClean="0"/>
              <a:t>Eigen wensen en eigen inbreng voor beide partijen</a:t>
            </a:r>
          </a:p>
          <a:p>
            <a:r>
              <a:rPr lang="nl-NL" dirty="0" smtClean="0"/>
              <a:t>Als opvoeder luisteren naar kind</a:t>
            </a:r>
          </a:p>
          <a:p>
            <a:r>
              <a:rPr lang="nl-NL" dirty="0" smtClean="0"/>
              <a:t>Proberen te begrijpen wat het kind bedoelt</a:t>
            </a:r>
          </a:p>
          <a:p>
            <a:r>
              <a:rPr lang="nl-NL" dirty="0" smtClean="0"/>
              <a:t>Conflicten zo oplossen dat niemand ‘verliest’</a:t>
            </a:r>
          </a:p>
          <a:p>
            <a:r>
              <a:rPr lang="nl-NL" dirty="0" smtClean="0"/>
              <a:t>Zelfvertrouwen groeit en onderlinge sfeer verbetert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7872" y="3762103"/>
            <a:ext cx="2034128" cy="309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521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Gedragsraam (Gordon-methode)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76" t="11641" r="-176" b="234"/>
          <a:stretch/>
        </p:blipFill>
        <p:spPr>
          <a:xfrm>
            <a:off x="742335" y="1262048"/>
            <a:ext cx="8466666" cy="559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99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Ik-boodschap (Gordon-methode)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r>
              <a:rPr lang="nl-NL" dirty="0" smtClean="0"/>
              <a:t>Mededeling over wat je ervaart (benoeming van waargenomen gedrag)</a:t>
            </a:r>
          </a:p>
          <a:p>
            <a:r>
              <a:rPr lang="nl-NL" dirty="0" smtClean="0"/>
              <a:t>Gevolg dat je waarneemt plus effect op jou</a:t>
            </a:r>
          </a:p>
          <a:p>
            <a:r>
              <a:rPr lang="nl-NL" dirty="0" smtClean="0"/>
              <a:t>Niet invullen waarom de ander doet wat het doet</a:t>
            </a:r>
          </a:p>
          <a:p>
            <a:r>
              <a:rPr lang="nl-NL" dirty="0" smtClean="0"/>
              <a:t>Ook geen tips of veranderwensen kenbaar maken </a:t>
            </a:r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b="21040"/>
          <a:stretch/>
        </p:blipFill>
        <p:spPr>
          <a:xfrm>
            <a:off x="487815" y="3286965"/>
            <a:ext cx="3770677" cy="2503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69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Video-hometraining (Gordon-methode)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76818"/>
            <a:ext cx="8596668" cy="3880773"/>
          </a:xfrm>
        </p:spPr>
        <p:txBody>
          <a:bodyPr/>
          <a:lstStyle/>
          <a:p>
            <a:r>
              <a:rPr lang="nl-NL" dirty="0" smtClean="0"/>
              <a:t>Korte video-opnamen (alledaagse opvoedingssituaties)</a:t>
            </a:r>
          </a:p>
          <a:p>
            <a:r>
              <a:rPr lang="nl-NL" dirty="0" smtClean="0"/>
              <a:t>Samen met opvoeder beelden terugkijken en nabespreken</a:t>
            </a:r>
          </a:p>
          <a:p>
            <a:r>
              <a:rPr lang="nl-NL" dirty="0" smtClean="0"/>
              <a:t>Sensitief + responsief gedrag stimuleren</a:t>
            </a:r>
          </a:p>
          <a:p>
            <a:r>
              <a:rPr lang="nl-NL" dirty="0" smtClean="0"/>
              <a:t>Ouder leert:</a:t>
            </a:r>
          </a:p>
          <a:p>
            <a:pPr>
              <a:buFontTx/>
              <a:buChar char="-"/>
            </a:pPr>
            <a:r>
              <a:rPr lang="nl-NL" dirty="0" smtClean="0"/>
              <a:t>signalen van kind te herkennen</a:t>
            </a:r>
          </a:p>
          <a:p>
            <a:pPr>
              <a:buFontTx/>
              <a:buChar char="-"/>
            </a:pPr>
            <a:r>
              <a:rPr lang="nl-NL" dirty="0" smtClean="0"/>
              <a:t>Adequaat reageren op deze signalen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37" y="3947881"/>
            <a:ext cx="4560872" cy="261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31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Presentiebenadering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9890517" cy="5588000"/>
          </a:xfrm>
        </p:spPr>
        <p:txBody>
          <a:bodyPr>
            <a:normAutofit/>
          </a:bodyPr>
          <a:lstStyle/>
          <a:p>
            <a:r>
              <a:rPr lang="nl-NL" dirty="0" smtClean="0"/>
              <a:t>Onvoorwaardelijk, aandachtig en liefdevol aanwezig zijn</a:t>
            </a:r>
          </a:p>
          <a:p>
            <a:r>
              <a:rPr lang="nl-NL" dirty="0" smtClean="0"/>
              <a:t>Vooral bij kwetsbare doelgroepen (dak- en thuislozen, dementie of </a:t>
            </a:r>
          </a:p>
          <a:p>
            <a:pPr marL="0" indent="0">
              <a:buNone/>
            </a:pPr>
            <a:r>
              <a:rPr lang="nl-NL" dirty="0" smtClean="0"/>
              <a:t>     dubbele diagnose)</a:t>
            </a:r>
          </a:p>
          <a:p>
            <a:r>
              <a:rPr lang="nl-NL" dirty="0" smtClean="0"/>
              <a:t>Echt aanwezig zijn bij cliënten die zich aan de kant gezet voelen</a:t>
            </a:r>
          </a:p>
          <a:p>
            <a:r>
              <a:rPr lang="nl-NL" dirty="0" smtClean="0"/>
              <a:t>Doel: vertrouwen opbouwen en contact maken (herstel van contact)</a:t>
            </a:r>
          </a:p>
          <a:p>
            <a:r>
              <a:rPr lang="nl-NL" dirty="0" smtClean="0"/>
              <a:t>Erbij zijn (eigen gedachten/zorgen loslaten)</a:t>
            </a:r>
          </a:p>
          <a:p>
            <a:r>
              <a:rPr lang="nl-NL" dirty="0" smtClean="0"/>
              <a:t>Belangstelling tonen (neem tijd, toon begrip, praat, luister!)</a:t>
            </a:r>
          </a:p>
          <a:p>
            <a:r>
              <a:rPr lang="nl-NL" dirty="0" smtClean="0"/>
              <a:t>Die ander is belangrijk, niet jij! Sluit aan (spiegel houding ook qua taal),                                   ken en aanvaard de ander om wie hij is.</a:t>
            </a:r>
          </a:p>
          <a:p>
            <a:r>
              <a:rPr lang="nl-NL" dirty="0" smtClean="0"/>
              <a:t>Wees als jezelf bij die ander aanwezig</a:t>
            </a:r>
          </a:p>
          <a:p>
            <a:r>
              <a:rPr lang="nl-NL" dirty="0" smtClean="0"/>
              <a:t>Stem af (</a:t>
            </a:r>
            <a:r>
              <a:rPr lang="nl-NL" dirty="0" err="1" smtClean="0"/>
              <a:t>interrumpeerbaar</a:t>
            </a:r>
            <a:r>
              <a:rPr lang="nl-NL" dirty="0" smtClean="0"/>
              <a:t>), kom los van je eigen aanpak en stel de ander centraal</a:t>
            </a:r>
          </a:p>
          <a:p>
            <a:r>
              <a:rPr lang="nl-NL" dirty="0" smtClean="0"/>
              <a:t>Aansluiten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2296" y="0"/>
            <a:ext cx="3609704" cy="509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990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Methode en relatie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Common factors: </a:t>
            </a:r>
            <a:r>
              <a:rPr lang="nl-NL" dirty="0" smtClean="0"/>
              <a:t>factoren die werkzaam zijn in </a:t>
            </a:r>
            <a:r>
              <a:rPr lang="nl-NL" u="sng" dirty="0" smtClean="0"/>
              <a:t>álle hulpverleningssituaties</a:t>
            </a:r>
            <a:r>
              <a:rPr lang="nl-NL" dirty="0" smtClean="0"/>
              <a:t>.</a:t>
            </a:r>
          </a:p>
          <a:p>
            <a:r>
              <a:rPr lang="nl-NL" dirty="0" smtClean="0"/>
              <a:t>Het gaat dus om </a:t>
            </a:r>
            <a:r>
              <a:rPr lang="nl-NL" u="sng" dirty="0" smtClean="0"/>
              <a:t>die kenmerken </a:t>
            </a:r>
            <a:r>
              <a:rPr lang="nl-NL" dirty="0" smtClean="0"/>
              <a:t>van begeleiding </a:t>
            </a:r>
            <a:r>
              <a:rPr lang="nl-NL" dirty="0" smtClean="0"/>
              <a:t>die álle methoden gemeenschappelijk hebben. </a:t>
            </a:r>
            <a:r>
              <a:rPr lang="nl-NL" dirty="0" smtClean="0"/>
              <a:t>Denk aan:</a:t>
            </a:r>
          </a:p>
          <a:p>
            <a:pPr>
              <a:buFontTx/>
              <a:buChar char="-"/>
            </a:pPr>
            <a:r>
              <a:rPr lang="nl-NL" dirty="0" smtClean="0"/>
              <a:t>Goede werkrelatie</a:t>
            </a:r>
          </a:p>
          <a:p>
            <a:pPr>
              <a:buFontTx/>
              <a:buChar char="-"/>
            </a:pPr>
            <a:r>
              <a:rPr lang="nl-NL" dirty="0" smtClean="0"/>
              <a:t>Hoop</a:t>
            </a:r>
          </a:p>
          <a:p>
            <a:pPr>
              <a:buFontTx/>
              <a:buChar char="-"/>
            </a:pPr>
            <a:r>
              <a:rPr lang="nl-NL" dirty="0" smtClean="0"/>
              <a:t>Verwachtingen</a:t>
            </a:r>
          </a:p>
          <a:p>
            <a:pPr>
              <a:buFontTx/>
              <a:buChar char="-"/>
            </a:pPr>
            <a:r>
              <a:rPr lang="nl-NL" dirty="0" smtClean="0"/>
              <a:t>Kenmerken van de cliënt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 smtClean="0"/>
              <a:t>Expertmodel: begeleider als deskundige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 smtClean="0"/>
              <a:t>Samenwerkingsmodel: gelijkwaardige relatie gericht op empowerment (cliënt/begeleider)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 smtClean="0"/>
              <a:t>Zonder goede relatie werkt methode niet (andersom ook)</a:t>
            </a:r>
          </a:p>
          <a:p>
            <a:pPr>
              <a:buFont typeface="Wingdings" panose="05000000000000000000" pitchFamily="2" charset="2"/>
              <a:buChar char="v"/>
            </a:pPr>
            <a:endParaRPr lang="nl-NL" dirty="0" smtClean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0221" y="4454525"/>
            <a:ext cx="3611779" cy="240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181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1690</TotalTime>
  <Words>467</Words>
  <Application>Microsoft Office PowerPoint</Application>
  <PresentationFormat>Breedbeeld</PresentationFormat>
  <Paragraphs>70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Trebuchet MS</vt:lpstr>
      <vt:lpstr>Wingdings</vt:lpstr>
      <vt:lpstr>Wingdings 3</vt:lpstr>
      <vt:lpstr>Facet</vt:lpstr>
      <vt:lpstr>Methodisch werken</vt:lpstr>
      <vt:lpstr>Coachend begeleiden</vt:lpstr>
      <vt:lpstr>To Grow-model: </vt:lpstr>
      <vt:lpstr>Gordon-methode</vt:lpstr>
      <vt:lpstr>Gedragsraam (Gordon-methode)</vt:lpstr>
      <vt:lpstr>Ik-boodschap (Gordon-methode)</vt:lpstr>
      <vt:lpstr>Video-hometraining (Gordon-methode)</vt:lpstr>
      <vt:lpstr>Presentiebenadering</vt:lpstr>
      <vt:lpstr>Methode en relatie</vt:lpstr>
      <vt:lpstr>Angerenstein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Methodisch werken</dc:title>
  <dc:creator>Simon Poelman</dc:creator>
  <cp:lastModifiedBy>Simon Poelman</cp:lastModifiedBy>
  <cp:revision>19</cp:revision>
  <dcterms:created xsi:type="dcterms:W3CDTF">2019-03-01T15:23:26Z</dcterms:created>
  <dcterms:modified xsi:type="dcterms:W3CDTF">2020-02-25T15:53:38Z</dcterms:modified>
</cp:coreProperties>
</file>